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768" y="1484784"/>
            <a:ext cx="9001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Шляхи та засоби реалізації</a:t>
            </a:r>
            <a:r>
              <a:rPr lang="uk-UA" sz="5400" b="1" cap="none" spc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принципу </a:t>
            </a:r>
            <a:r>
              <a:rPr lang="uk-UA" sz="5400" b="1" cap="none" spc="0" baseline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кумулятивності</a:t>
            </a:r>
            <a:r>
              <a:rPr lang="uk-UA" sz="5400" b="1" cap="none" spc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з метою розвитку творчого потенціалу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5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Методичні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рекомендації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щодо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організації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самостійної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роботи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учня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b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/>
              <a:t>1.	</a:t>
            </a:r>
            <a:r>
              <a:rPr lang="ru-RU" sz="2000" dirty="0" err="1"/>
              <a:t>Ефективно</a:t>
            </a:r>
            <a:r>
              <a:rPr lang="ru-RU" sz="2000" dirty="0"/>
              <a:t> </a:t>
            </a:r>
            <a:r>
              <a:rPr lang="ru-RU" sz="2000" dirty="0" err="1"/>
              <a:t>плануй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smtClean="0"/>
              <a:t>час.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2.	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відчувай</a:t>
            </a:r>
            <a:r>
              <a:rPr lang="ru-RU" sz="2000" dirty="0"/>
              <a:t> </a:t>
            </a:r>
            <a:r>
              <a:rPr lang="ru-RU" sz="2000" dirty="0" err="1"/>
              <a:t>відповідальність</a:t>
            </a:r>
            <a:r>
              <a:rPr lang="ru-RU" sz="2000" dirty="0"/>
              <a:t> за свою роботу.</a:t>
            </a:r>
            <a:br>
              <a:rPr lang="ru-RU" sz="2000" dirty="0"/>
            </a:br>
            <a:r>
              <a:rPr lang="ru-RU" sz="2000" dirty="0"/>
              <a:t>3.Зрозумій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твоєї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кінцевий</a:t>
            </a:r>
            <a:r>
              <a:rPr lang="ru-RU" sz="2000" dirty="0"/>
              <a:t> результат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колективу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4.  </a:t>
            </a:r>
            <a:r>
              <a:rPr lang="ru-RU" sz="2000" dirty="0" err="1"/>
              <a:t>Розвивай</a:t>
            </a:r>
            <a:r>
              <a:rPr lang="ru-RU" sz="2000" dirty="0"/>
              <a:t> </a:t>
            </a:r>
            <a:r>
              <a:rPr lang="ru-RU" sz="2000" dirty="0" err="1"/>
              <a:t>упевненість</a:t>
            </a:r>
            <a:r>
              <a:rPr lang="ru-RU" sz="2000" dirty="0"/>
              <a:t> у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5. </a:t>
            </a:r>
            <a:r>
              <a:rPr lang="ru-RU" sz="2000" dirty="0" err="1"/>
              <a:t>Цілеспрямовано</a:t>
            </a:r>
            <a:r>
              <a:rPr lang="ru-RU" sz="2000" dirty="0"/>
              <a:t> </a:t>
            </a:r>
            <a:r>
              <a:rPr lang="ru-RU" sz="2000" dirty="0" err="1"/>
              <a:t>здобувай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 smtClean="0"/>
              <a:t>знання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6. </a:t>
            </a:r>
            <a:r>
              <a:rPr lang="ru-RU" sz="2000" dirty="0" err="1"/>
              <a:t>Сплануй</a:t>
            </a:r>
            <a:r>
              <a:rPr lang="ru-RU" sz="2000" dirty="0"/>
              <a:t> алгоритм </a:t>
            </a:r>
            <a:r>
              <a:rPr lang="ru-RU" sz="2000" dirty="0" err="1"/>
              <a:t>послідовних</a:t>
            </a:r>
            <a:r>
              <a:rPr lang="ru-RU" sz="2000" dirty="0"/>
              <a:t> </a:t>
            </a:r>
            <a:r>
              <a:rPr lang="ru-RU" sz="2000" dirty="0" err="1"/>
              <a:t>дій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7.Усвідомлюй і </a:t>
            </a:r>
            <a:r>
              <a:rPr lang="ru-RU" sz="2000" dirty="0" err="1"/>
              <a:t>вмій</a:t>
            </a:r>
            <a:r>
              <a:rPr lang="ru-RU" sz="2000" dirty="0"/>
              <a:t> </a:t>
            </a:r>
            <a:r>
              <a:rPr lang="ru-RU" sz="2000" dirty="0" err="1"/>
              <a:t>сформулювати</a:t>
            </a:r>
            <a:r>
              <a:rPr lang="ru-RU" sz="2000" dirty="0"/>
              <a:t> </a:t>
            </a:r>
            <a:r>
              <a:rPr lang="ru-RU" sz="2000" dirty="0" err="1" smtClean="0"/>
              <a:t>очікувані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результати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8. </a:t>
            </a:r>
            <a:r>
              <a:rPr lang="ru-RU" sz="2000" dirty="0" err="1"/>
              <a:t>Висновки</a:t>
            </a:r>
            <a:r>
              <a:rPr lang="ru-RU" sz="2000" dirty="0"/>
              <a:t> </a:t>
            </a:r>
            <a:r>
              <a:rPr lang="ru-RU" sz="2000" dirty="0" err="1"/>
              <a:t>формулюй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схем, </a:t>
            </a:r>
            <a:r>
              <a:rPr lang="ru-RU" sz="2000" dirty="0" err="1"/>
              <a:t>опорних</a:t>
            </a:r>
            <a:r>
              <a:rPr lang="ru-RU" sz="2000" dirty="0"/>
              <a:t> </a:t>
            </a:r>
            <a:r>
              <a:rPr lang="ru-RU" sz="2000" dirty="0" err="1"/>
              <a:t>таблиць</a:t>
            </a:r>
            <a:r>
              <a:rPr lang="ru-RU" sz="2000" dirty="0"/>
              <a:t>,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9. Систематично </a:t>
            </a:r>
            <a:r>
              <a:rPr lang="ru-RU" sz="2000" dirty="0" err="1"/>
              <a:t>повторюй</a:t>
            </a:r>
            <a:r>
              <a:rPr lang="ru-RU" sz="2000" dirty="0"/>
              <a:t> </a:t>
            </a:r>
            <a:r>
              <a:rPr lang="ru-RU" sz="2000" dirty="0" err="1"/>
              <a:t>вивчену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перегляду схем, </a:t>
            </a:r>
            <a:r>
              <a:rPr lang="ru-RU" sz="2000" dirty="0" err="1"/>
              <a:t>опорних</a:t>
            </a:r>
            <a:r>
              <a:rPr lang="ru-RU" sz="2000" dirty="0"/>
              <a:t> </a:t>
            </a:r>
            <a:r>
              <a:rPr lang="ru-RU" sz="2000" dirty="0" err="1"/>
              <a:t>таблиць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10. </a:t>
            </a:r>
            <a:r>
              <a:rPr lang="ru-RU" sz="2400" b="1" dirty="0" err="1"/>
              <a:t>Новий</a:t>
            </a:r>
            <a:r>
              <a:rPr lang="ru-RU" sz="2400" b="1" dirty="0"/>
              <a:t> </a:t>
            </a:r>
            <a:r>
              <a:rPr lang="ru-RU" sz="2400" b="1" dirty="0" err="1"/>
              <a:t>матеріал</a:t>
            </a:r>
            <a:r>
              <a:rPr lang="ru-RU" sz="2400" b="1" dirty="0"/>
              <a:t> </a:t>
            </a:r>
            <a:r>
              <a:rPr lang="ru-RU" sz="2400" b="1" dirty="0" err="1"/>
              <a:t>пов’язуй</a:t>
            </a:r>
            <a:r>
              <a:rPr lang="ru-RU" sz="2400" b="1" dirty="0"/>
              <a:t> з уже </a:t>
            </a:r>
            <a:r>
              <a:rPr lang="ru-RU" sz="2400" b="1" dirty="0" err="1"/>
              <a:t>відомим</a:t>
            </a:r>
            <a:r>
              <a:rPr lang="ru-RU" sz="2400" b="1" dirty="0"/>
              <a:t>.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527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064896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33700" y="1828800"/>
            <a:ext cx="3276600" cy="3200400"/>
          </a:xfrm>
          <a:prstGeom prst="ellipse">
            <a:avLst/>
          </a:prstGeom>
          <a:noFill/>
          <a:ln w="762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2740025"/>
            <a:ext cx="13589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06" y="3137632"/>
            <a:ext cx="5523987" cy="58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16150"/>
            <a:ext cx="11239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1" y="4025045"/>
            <a:ext cx="6937375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26" y="3040857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45731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51" y="3750408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7371" y="2909095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79988" y="3291682"/>
            <a:ext cx="54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303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Перехід від освіти «передання знань» до продуктивного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albastrelewines.com/wp-content/uploads/2011/04/uspe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24" y="3209404"/>
            <a:ext cx="5103876" cy="3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5472608" cy="364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9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Навчання ІМ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Дидактичні принципи:</a:t>
            </a:r>
          </a:p>
          <a:p>
            <a:pPr>
              <a:buFontTx/>
              <a:buChar char="-"/>
            </a:pPr>
            <a:r>
              <a:rPr lang="uk-UA" dirty="0" err="1" smtClean="0"/>
              <a:t>пр.наочності</a:t>
            </a:r>
            <a:r>
              <a:rPr lang="uk-UA" dirty="0" smtClean="0"/>
              <a:t>; </a:t>
            </a:r>
          </a:p>
          <a:p>
            <a:pPr>
              <a:buFontTx/>
              <a:buChar char="-"/>
            </a:pPr>
            <a:r>
              <a:rPr lang="uk-UA" dirty="0" err="1" smtClean="0"/>
              <a:t>пр.посильності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err="1"/>
              <a:t>п</a:t>
            </a:r>
            <a:r>
              <a:rPr lang="uk-UA" dirty="0" err="1" smtClean="0"/>
              <a:t>р.свідомості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/>
              <a:t>п</a:t>
            </a:r>
            <a:r>
              <a:rPr lang="uk-UA" dirty="0" smtClean="0"/>
              <a:t>р. науковості;</a:t>
            </a:r>
            <a:endParaRPr lang="ru-RU" dirty="0"/>
          </a:p>
          <a:p>
            <a:pPr>
              <a:buFontTx/>
              <a:buChar char="-"/>
            </a:pPr>
            <a:r>
              <a:rPr lang="uk-UA" dirty="0" smtClean="0"/>
              <a:t>пр. активності;</a:t>
            </a:r>
          </a:p>
          <a:p>
            <a:pPr>
              <a:buFontTx/>
              <a:buChar char="-"/>
            </a:pPr>
            <a:r>
              <a:rPr lang="uk-UA" dirty="0" smtClean="0"/>
              <a:t>пр. доступності;</a:t>
            </a:r>
          </a:p>
          <a:p>
            <a:pPr>
              <a:buFontTx/>
              <a:buChar char="-"/>
            </a:pPr>
            <a:r>
              <a:rPr lang="uk-UA" dirty="0" smtClean="0"/>
              <a:t>пр. систематичності та послідовності; </a:t>
            </a:r>
          </a:p>
          <a:p>
            <a:pPr>
              <a:buFontTx/>
              <a:buChar char="-"/>
            </a:pPr>
            <a:r>
              <a:rPr lang="uk-UA" dirty="0" err="1"/>
              <a:t>п</a:t>
            </a:r>
            <a:r>
              <a:rPr lang="uk-UA" dirty="0" err="1" smtClean="0"/>
              <a:t>р.проблемності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/>
              <a:t>п</a:t>
            </a:r>
            <a:r>
              <a:rPr lang="uk-UA" dirty="0" smtClean="0"/>
              <a:t>р. розвиваючого навчання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Методичні принципи: </a:t>
            </a:r>
          </a:p>
          <a:p>
            <a:pPr>
              <a:buFontTx/>
              <a:buChar char="-"/>
            </a:pPr>
            <a:r>
              <a:rPr lang="uk-UA" dirty="0" smtClean="0"/>
              <a:t>пр. </a:t>
            </a:r>
            <a:r>
              <a:rPr lang="uk-UA" dirty="0" err="1" smtClean="0"/>
              <a:t>комунікативності</a:t>
            </a:r>
            <a:r>
              <a:rPr lang="uk-UA" dirty="0" smtClean="0"/>
              <a:t>; </a:t>
            </a:r>
            <a:r>
              <a:rPr lang="uk-UA" dirty="0"/>
              <a:t> </a:t>
            </a:r>
            <a:endParaRPr lang="uk-UA" dirty="0" smtClean="0"/>
          </a:p>
          <a:p>
            <a:pPr>
              <a:buFontTx/>
              <a:buChar char="-"/>
            </a:pPr>
            <a:r>
              <a:rPr lang="uk-UA" dirty="0" smtClean="0"/>
              <a:t>пр. домінуючої </a:t>
            </a:r>
            <a:r>
              <a:rPr lang="uk-UA" dirty="0"/>
              <a:t>ролі </a:t>
            </a:r>
            <a:r>
              <a:rPr lang="uk-UA" dirty="0" smtClean="0"/>
              <a:t>вправ;</a:t>
            </a:r>
          </a:p>
          <a:p>
            <a:pPr>
              <a:buFontTx/>
              <a:buChar char="-"/>
            </a:pPr>
            <a:r>
              <a:rPr lang="uk-UA" dirty="0" err="1" smtClean="0"/>
              <a:t>пр.взаємопов'язаного</a:t>
            </a:r>
            <a:r>
              <a:rPr lang="uk-UA" dirty="0" smtClean="0"/>
              <a:t> </a:t>
            </a:r>
            <a:r>
              <a:rPr lang="uk-UA" dirty="0"/>
              <a:t>навчання видів </a:t>
            </a:r>
            <a:r>
              <a:rPr lang="uk-UA" dirty="0" err="1" smtClean="0"/>
              <a:t>мовле-ннєвої</a:t>
            </a:r>
            <a:r>
              <a:rPr lang="uk-UA" dirty="0" smtClean="0"/>
              <a:t> діяльності;</a:t>
            </a:r>
          </a:p>
          <a:p>
            <a:pPr>
              <a:buFontTx/>
              <a:buChar char="-"/>
            </a:pPr>
            <a:r>
              <a:rPr lang="uk-UA" dirty="0" smtClean="0"/>
              <a:t>пр. урахування </a:t>
            </a:r>
            <a:r>
              <a:rPr lang="uk-UA" dirty="0"/>
              <a:t>рідної мови.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4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prstClr val="black"/>
                </a:solidFill>
              </a:rPr>
              <a:t>Методи навчання </a:t>
            </a:r>
            <a:r>
              <a:rPr lang="uk-UA" b="1" i="1" dirty="0">
                <a:solidFill>
                  <a:prstClr val="black"/>
                </a:solidFill>
              </a:rPr>
              <a:t>ІМ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43808" y="1772816"/>
            <a:ext cx="4038600" cy="820688"/>
          </a:xfrm>
        </p:spPr>
        <p:txBody>
          <a:bodyPr/>
          <a:lstStyle/>
          <a:p>
            <a:r>
              <a:rPr lang="uk-UA" dirty="0" smtClean="0"/>
              <a:t>Активні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71800" y="2420888"/>
            <a:ext cx="4038600" cy="1252736"/>
          </a:xfrm>
        </p:spPr>
        <p:txBody>
          <a:bodyPr/>
          <a:lstStyle/>
          <a:p>
            <a:r>
              <a:rPr lang="uk-UA" dirty="0" smtClean="0"/>
              <a:t>Пасивні </a:t>
            </a:r>
          </a:p>
          <a:p>
            <a:r>
              <a:rPr lang="uk-UA" dirty="0" smtClean="0"/>
              <a:t>Інтерактивні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80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спромогтись на результат ???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2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3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384" y="314096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 </a:t>
            </a:r>
            <a:r>
              <a:rPr lang="uk-UA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кумулятивності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21088"/>
            <a:ext cx="8291264" cy="2836912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    </a:t>
            </a:r>
            <a:r>
              <a:rPr lang="uk-UA" b="1" dirty="0" err="1" smtClean="0"/>
              <a:t>Кумулятивізм</a:t>
            </a:r>
            <a:r>
              <a:rPr lang="uk-UA" b="1" dirty="0" smtClean="0"/>
              <a:t> – вважає,що розвиток знань іде шляхом поступового їх накопичення.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6012160" cy="26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110"/>
            <a:ext cx="2667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1960 р.</a:t>
            </a:r>
          </a:p>
          <a:p>
            <a:r>
              <a:rPr lang="uk-UA" dirty="0"/>
              <a:t> </a:t>
            </a:r>
            <a:r>
              <a:rPr lang="uk-UA" dirty="0" smtClean="0"/>
              <a:t>- сукупність прийомів і способів отримання, опрацювання і переробки інформації з метою виявлення і розробки прийомів оптимізації навчального процесу шляхом </a:t>
            </a:r>
            <a:r>
              <a:rPr lang="uk-UA" dirty="0" err="1" smtClean="0"/>
              <a:t>аналіза</a:t>
            </a:r>
            <a:r>
              <a:rPr lang="uk-UA" dirty="0" smtClean="0"/>
              <a:t> фактів, що підвищують навчальну ефективність співпраці.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зміна учня з об'єкта в суб'єкт навчання і виховання</a:t>
            </a:r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вивчення досвіду новаторів В.Ф.</a:t>
            </a:r>
            <a:r>
              <a:rPr lang="uk-UA" dirty="0" err="1" smtClean="0"/>
              <a:t>Шаталов</a:t>
            </a:r>
            <a:r>
              <a:rPr lang="uk-UA" dirty="0" smtClean="0"/>
              <a:t>, С.Д.Шевченко, В.М.</a:t>
            </a:r>
            <a:r>
              <a:rPr lang="uk-UA" dirty="0" err="1" smtClean="0"/>
              <a:t>Шейман</a:t>
            </a:r>
            <a:r>
              <a:rPr lang="uk-UA" dirty="0" smtClean="0"/>
              <a:t>, Ш.А.</a:t>
            </a:r>
            <a:r>
              <a:rPr lang="uk-UA" dirty="0" err="1" smtClean="0"/>
              <a:t>Амонашвілі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511" y="260648"/>
            <a:ext cx="8250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Знання </a:t>
            </a:r>
            <a:r>
              <a:rPr lang="uk-UA" sz="54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пед.технологій</a:t>
            </a:r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9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79296" cy="259228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i="1" dirty="0" err="1"/>
              <a:t>Знання</a:t>
            </a:r>
            <a:r>
              <a:rPr lang="ru-RU" b="1" i="1" dirty="0"/>
              <a:t> </a:t>
            </a:r>
            <a:r>
              <a:rPr lang="ru-RU" b="1" i="1" dirty="0" err="1" smtClean="0"/>
              <a:t>пед.технологій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дозвлляють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враховувати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використовувати</a:t>
            </a:r>
            <a:r>
              <a:rPr lang="ru-RU" b="1" i="1" dirty="0" smtClean="0"/>
              <a:t> принцип </a:t>
            </a:r>
            <a:r>
              <a:rPr lang="ru-RU" b="1" i="1" dirty="0" err="1" smtClean="0"/>
              <a:t>кумулятивності</a:t>
            </a:r>
            <a:r>
              <a:rPr lang="ru-RU" b="1" i="1" dirty="0" smtClean="0"/>
              <a:t>: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2924944"/>
            <a:ext cx="3668216" cy="3201219"/>
          </a:xfrm>
        </p:spPr>
        <p:txBody>
          <a:bodyPr/>
          <a:lstStyle/>
          <a:p>
            <a:r>
              <a:rPr lang="uk-UA" dirty="0" smtClean="0"/>
              <a:t>ООП</a:t>
            </a:r>
          </a:p>
          <a:p>
            <a:r>
              <a:rPr lang="uk-UA" dirty="0" smtClean="0"/>
              <a:t>Рольова гра </a:t>
            </a:r>
          </a:p>
          <a:p>
            <a:r>
              <a:rPr lang="uk-UA" dirty="0" smtClean="0"/>
              <a:t>Навчання в співпраці </a:t>
            </a:r>
          </a:p>
          <a:p>
            <a:r>
              <a:rPr lang="uk-UA" dirty="0"/>
              <a:t> </a:t>
            </a:r>
            <a:r>
              <a:rPr lang="uk-UA" dirty="0" smtClean="0"/>
              <a:t>Метод проектів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2780928"/>
            <a:ext cx="3682752" cy="2985195"/>
          </a:xfrm>
        </p:spPr>
        <p:txBody>
          <a:bodyPr/>
          <a:lstStyle/>
          <a:p>
            <a:r>
              <a:rPr lang="uk-UA" dirty="0" smtClean="0"/>
              <a:t>Самостійна робота </a:t>
            </a:r>
          </a:p>
          <a:p>
            <a:r>
              <a:rPr lang="uk-UA" dirty="0" smtClean="0"/>
              <a:t>Різнорівневе навчання </a:t>
            </a:r>
          </a:p>
          <a:p>
            <a:r>
              <a:rPr lang="uk-UA" dirty="0" smtClean="0"/>
              <a:t>Інтерактивне навчання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8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Форми рольової гри на уроках ІМ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2448" cy="4680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Рольова гра повсякденного змісту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Молодший </a:t>
            </a:r>
            <a:r>
              <a:rPr lang="uk-UA" dirty="0" err="1" smtClean="0"/>
              <a:t>шк.вік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Сюжетна-</a:t>
            </a:r>
            <a:r>
              <a:rPr lang="uk-UA" dirty="0" smtClean="0"/>
              <a:t> рольова гра казкового змісту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Сюжетна </a:t>
            </a:r>
            <a:r>
              <a:rPr lang="uk-UA" dirty="0" err="1" smtClean="0"/>
              <a:t>рольва</a:t>
            </a:r>
            <a:r>
              <a:rPr lang="uk-UA" dirty="0" smtClean="0"/>
              <a:t> гра побутового характеру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Середній вік  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r>
              <a:rPr lang="uk-UA" dirty="0" smtClean="0"/>
              <a:t>Імітаційна рольова гра пізнавального змісту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267744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411760" y="34290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64288" y="2636912"/>
            <a:ext cx="0" cy="440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2320" y="371703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Імітаційна рольова </a:t>
            </a:r>
          </a:p>
          <a:p>
            <a:pPr marL="0" indent="0">
              <a:buNone/>
            </a:pPr>
            <a:r>
              <a:rPr lang="uk-UA" dirty="0" smtClean="0"/>
              <a:t>гра світоглядного характеру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            Старший </a:t>
            </a:r>
            <a:r>
              <a:rPr lang="uk-UA" dirty="0" err="1" smtClean="0"/>
              <a:t>шк.вік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Рольова гра </a:t>
            </a:r>
            <a:r>
              <a:rPr lang="uk-UA" dirty="0" err="1" smtClean="0"/>
              <a:t>повсяк-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денного </a:t>
            </a:r>
            <a:r>
              <a:rPr lang="uk-UA" dirty="0" err="1" smtClean="0"/>
              <a:t>зміс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т</a:t>
            </a:r>
            <a:r>
              <a:rPr lang="uk-UA" dirty="0" smtClean="0"/>
              <a:t>у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  </a:t>
            </a:r>
          </a:p>
          <a:p>
            <a:pPr marL="0" indent="0">
              <a:buNone/>
            </a:pPr>
            <a:r>
              <a:rPr lang="uk-UA" dirty="0" smtClean="0"/>
              <a:t>Імітаційна ділова гра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705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059832" y="2727784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868144" y="2929136"/>
            <a:ext cx="471264" cy="427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292080" y="4005064"/>
            <a:ext cx="58506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181</TotalTime>
  <Words>239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Навчання ІМ</vt:lpstr>
      <vt:lpstr>Методи навчання ІМ</vt:lpstr>
      <vt:lpstr>Як спромогтись на результат ??? </vt:lpstr>
      <vt:lpstr>Принцип кумулятивності</vt:lpstr>
      <vt:lpstr>Презентация PowerPoint</vt:lpstr>
      <vt:lpstr>Знання пед.технологій, що дозвлляють враховувати та використовувати принцип кумулятивності: </vt:lpstr>
      <vt:lpstr>Форми рольової гри на уроках ІМ</vt:lpstr>
      <vt:lpstr>Презентация PowerPoint</vt:lpstr>
      <vt:lpstr>Методичні рекомендації щодо організації самостійної роботи учня: 1. Ефективно плануй свій час. 2. Постійно відчувай відповідальність за свою роботу. 3.Зрозумій те, що від твоєї роботи залежить кінцевий результат усього колективу. 4.  Розвивай упевненість у собі. 5. Цілеспрямовано здобувай нові знання. 6. Сплануй алгоритм послідовних дій. 7.Усвідомлюй і вмій сформулювати очікувані результати. 8. Висновки формулюй у вигляді схем, опорних таблиць, тощо. 9. Систематично повторюй вивчену інформацію за допомогою перегляду схем, опорних таблиць. 10. Новий матеріал пов’язуй з уже відомим. </vt:lpstr>
      <vt:lpstr>Презентация PowerPoint</vt:lpstr>
      <vt:lpstr>Перехід від освіти «передання знань» до продуктивного навчання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14</cp:revision>
  <dcterms:modified xsi:type="dcterms:W3CDTF">2014-11-07T02:42:45Z</dcterms:modified>
</cp:coreProperties>
</file>